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80" r:id="rId3"/>
    <p:sldId id="275" r:id="rId4"/>
    <p:sldId id="270" r:id="rId5"/>
    <p:sldId id="257" r:id="rId6"/>
    <p:sldId id="271" r:id="rId7"/>
    <p:sldId id="260" r:id="rId8"/>
    <p:sldId id="261" r:id="rId9"/>
    <p:sldId id="276" r:id="rId10"/>
    <p:sldId id="272" r:id="rId11"/>
    <p:sldId id="273" r:id="rId12"/>
    <p:sldId id="274" r:id="rId13"/>
    <p:sldId id="269" r:id="rId14"/>
    <p:sldId id="277" r:id="rId15"/>
    <p:sldId id="278" r:id="rId16"/>
    <p:sldId id="266" r:id="rId17"/>
    <p:sldId id="279" r:id="rId18"/>
  </p:sldIdLst>
  <p:sldSz cx="9144000" cy="5143500" type="screen16x9"/>
  <p:notesSz cx="6858000" cy="9144000"/>
  <p:embeddedFontLs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26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50328-0095-4871-BEB3-0EFC6601E863}" type="doc">
      <dgm:prSet loTypeId="urn:diagrams.loki3.com/Bracke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B55667-E792-4B5C-B3F8-144151205DC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Primary Sources	</a:t>
          </a:r>
          <a:endParaRPr lang="en-US" dirty="0">
            <a:solidFill>
              <a:schemeClr val="bg1"/>
            </a:solidFill>
          </a:endParaRPr>
        </a:p>
      </dgm:t>
    </dgm:pt>
    <dgm:pt modelId="{F8054EC7-E2E4-4E7D-A69B-92C34E3F3CE7}" type="parTrans" cxnId="{0D239F47-CF91-47CE-90B4-212E272C3AFE}">
      <dgm:prSet/>
      <dgm:spPr/>
      <dgm:t>
        <a:bodyPr/>
        <a:lstStyle/>
        <a:p>
          <a:endParaRPr lang="en-US"/>
        </a:p>
      </dgm:t>
    </dgm:pt>
    <dgm:pt modelId="{FA478C73-C0C5-4EED-96AE-4AC42CEFDF3C}" type="sibTrans" cxnId="{0D239F47-CF91-47CE-90B4-212E272C3AFE}">
      <dgm:prSet/>
      <dgm:spPr/>
      <dgm:t>
        <a:bodyPr/>
        <a:lstStyle/>
        <a:p>
          <a:endParaRPr lang="en-US"/>
        </a:p>
      </dgm:t>
    </dgm:pt>
    <dgm:pt modelId="{3D413E95-877E-4366-A4E5-47051D386AC6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Original Source, not filtered through a process of analysis or interpretation</a:t>
          </a:r>
          <a:endParaRPr lang="en-US" dirty="0"/>
        </a:p>
      </dgm:t>
    </dgm:pt>
    <dgm:pt modelId="{F7868B5D-4C75-4744-A58D-73360169714C}" type="parTrans" cxnId="{C8FF37AE-06E0-402D-85C9-0AEB91459671}">
      <dgm:prSet/>
      <dgm:spPr/>
      <dgm:t>
        <a:bodyPr/>
        <a:lstStyle/>
        <a:p>
          <a:endParaRPr lang="en-US"/>
        </a:p>
      </dgm:t>
    </dgm:pt>
    <dgm:pt modelId="{E1A39D91-D94D-4C33-9F8A-1D222FA383DC}" type="sibTrans" cxnId="{C8FF37AE-06E0-402D-85C9-0AEB91459671}">
      <dgm:prSet/>
      <dgm:spPr/>
      <dgm:t>
        <a:bodyPr/>
        <a:lstStyle/>
        <a:p>
          <a:endParaRPr lang="en-US"/>
        </a:p>
      </dgm:t>
    </dgm:pt>
    <dgm:pt modelId="{DFF876AA-61AA-4CA2-8CD2-71EF8ABE493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Secondary Sources</a:t>
          </a:r>
          <a:endParaRPr lang="en-US" dirty="0">
            <a:solidFill>
              <a:schemeClr val="bg1"/>
            </a:solidFill>
          </a:endParaRPr>
        </a:p>
      </dgm:t>
    </dgm:pt>
    <dgm:pt modelId="{88E7B693-B162-4758-A479-657F216566B7}" type="parTrans" cxnId="{4AE0B2AF-19FB-4866-B909-6B56F71AE5C8}">
      <dgm:prSet/>
      <dgm:spPr/>
      <dgm:t>
        <a:bodyPr/>
        <a:lstStyle/>
        <a:p>
          <a:endParaRPr lang="en-US"/>
        </a:p>
      </dgm:t>
    </dgm:pt>
    <dgm:pt modelId="{43A1583C-0F61-489F-A5A1-A6EC9F7F2753}" type="sibTrans" cxnId="{4AE0B2AF-19FB-4866-B909-6B56F71AE5C8}">
      <dgm:prSet/>
      <dgm:spPr/>
      <dgm:t>
        <a:bodyPr/>
        <a:lstStyle/>
        <a:p>
          <a:endParaRPr lang="en-US"/>
        </a:p>
      </dgm:t>
    </dgm:pt>
    <dgm:pt modelId="{CFD7658E-F50D-4582-AE3D-3C0A20E3ECFA}">
      <dgm:prSet phldrT="[Text]"/>
      <dgm:spPr>
        <a:solidFill>
          <a:srgbClr val="7030A0"/>
        </a:solidFill>
      </dgm:spPr>
      <dgm:t>
        <a:bodyPr/>
        <a:lstStyle/>
        <a:p>
          <a:r>
            <a:rPr lang="en-US" baseline="0" dirty="0" smtClean="0"/>
            <a:t>Academic Journal Article</a:t>
          </a:r>
          <a:endParaRPr lang="en-US" dirty="0"/>
        </a:p>
      </dgm:t>
    </dgm:pt>
    <dgm:pt modelId="{EDDE2537-B824-4869-9629-D4BC57126E0C}" type="parTrans" cxnId="{31E791E0-6F8D-459D-8E40-C1C822F8C3D7}">
      <dgm:prSet/>
      <dgm:spPr/>
      <dgm:t>
        <a:bodyPr/>
        <a:lstStyle/>
        <a:p>
          <a:endParaRPr lang="en-US"/>
        </a:p>
      </dgm:t>
    </dgm:pt>
    <dgm:pt modelId="{2316122A-BFD5-4F6C-8158-88DDBD7303A5}" type="sibTrans" cxnId="{31E791E0-6F8D-459D-8E40-C1C822F8C3D7}">
      <dgm:prSet/>
      <dgm:spPr/>
      <dgm:t>
        <a:bodyPr/>
        <a:lstStyle/>
        <a:p>
          <a:endParaRPr lang="en-US"/>
        </a:p>
      </dgm:t>
    </dgm:pt>
    <dgm:pt modelId="{B5302522-D227-415F-B5B2-ED21DA39997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Example: Novel or Poem</a:t>
          </a:r>
          <a:endParaRPr lang="en-US" dirty="0"/>
        </a:p>
      </dgm:t>
    </dgm:pt>
    <dgm:pt modelId="{B128025D-824C-4DAA-9F4D-8D7CED60972A}" type="parTrans" cxnId="{65972B60-9A91-4677-8C51-E040702F74E7}">
      <dgm:prSet/>
      <dgm:spPr/>
      <dgm:t>
        <a:bodyPr/>
        <a:lstStyle/>
        <a:p>
          <a:endParaRPr lang="en-US"/>
        </a:p>
      </dgm:t>
    </dgm:pt>
    <dgm:pt modelId="{F414968C-D2F9-491D-BC0D-2FDB7DA190B2}" type="sibTrans" cxnId="{65972B60-9A91-4677-8C51-E040702F74E7}">
      <dgm:prSet/>
      <dgm:spPr/>
      <dgm:t>
        <a:bodyPr/>
        <a:lstStyle/>
        <a:p>
          <a:endParaRPr lang="en-US"/>
        </a:p>
      </dgm:t>
    </dgm:pt>
    <dgm:pt modelId="{AF04654F-8D53-4E53-8180-502E16C1247A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Example: Essay about themes in the work</a:t>
          </a:r>
          <a:endParaRPr lang="en-US" dirty="0"/>
        </a:p>
      </dgm:t>
    </dgm:pt>
    <dgm:pt modelId="{471E218E-33FB-4C39-AE24-B1E5A46BF2D6}" type="parTrans" cxnId="{B7CD998B-8F14-4C6A-B49C-49D4D0E100A3}">
      <dgm:prSet/>
      <dgm:spPr/>
      <dgm:t>
        <a:bodyPr/>
        <a:lstStyle/>
        <a:p>
          <a:endParaRPr lang="en-US"/>
        </a:p>
      </dgm:t>
    </dgm:pt>
    <dgm:pt modelId="{DF02AEE6-85CC-45B0-942D-F173BCE5D079}" type="sibTrans" cxnId="{B7CD998B-8F14-4C6A-B49C-49D4D0E100A3}">
      <dgm:prSet/>
      <dgm:spPr/>
      <dgm:t>
        <a:bodyPr/>
        <a:lstStyle/>
        <a:p>
          <a:endParaRPr lang="en-US"/>
        </a:p>
      </dgm:t>
    </dgm:pt>
    <dgm:pt modelId="{64F9D231-D846-4BE1-929D-8CC5AD323F79}" type="pres">
      <dgm:prSet presAssocID="{E2150328-0095-4871-BEB3-0EFC6601E8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C1E737-6035-40FC-8A35-E98B580B4346}" type="pres">
      <dgm:prSet presAssocID="{55B55667-E792-4B5C-B3F8-144151205DC7}" presName="linNode" presStyleCnt="0"/>
      <dgm:spPr/>
    </dgm:pt>
    <dgm:pt modelId="{6FBEB421-8CB8-429E-B56D-CBF79E78459E}" type="pres">
      <dgm:prSet presAssocID="{55B55667-E792-4B5C-B3F8-144151205DC7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202DA-9FA7-4654-9278-F6AE2C88A8DB}" type="pres">
      <dgm:prSet presAssocID="{55B55667-E792-4B5C-B3F8-144151205DC7}" presName="bracket" presStyleLbl="parChTrans1D1" presStyleIdx="0" presStyleCnt="2"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8F44DCB-CDF5-4B62-83EE-171C31ACEB17}" type="pres">
      <dgm:prSet presAssocID="{55B55667-E792-4B5C-B3F8-144151205DC7}" presName="spH" presStyleCnt="0"/>
      <dgm:spPr/>
    </dgm:pt>
    <dgm:pt modelId="{BF64FF5E-C0EB-4AEC-9A0E-B0B696B0F877}" type="pres">
      <dgm:prSet presAssocID="{55B55667-E792-4B5C-B3F8-144151205DC7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3D2FE-FAFA-419A-BE44-EE79B977E3D5}" type="pres">
      <dgm:prSet presAssocID="{FA478C73-C0C5-4EED-96AE-4AC42CEFDF3C}" presName="spV" presStyleCnt="0"/>
      <dgm:spPr/>
    </dgm:pt>
    <dgm:pt modelId="{EB1BF233-4A47-4B8B-A378-579448E39A13}" type="pres">
      <dgm:prSet presAssocID="{DFF876AA-61AA-4CA2-8CD2-71EF8ABE493A}" presName="linNode" presStyleCnt="0"/>
      <dgm:spPr/>
    </dgm:pt>
    <dgm:pt modelId="{2FF5BA94-EE14-4408-B1F7-6DB8AA5BB91B}" type="pres">
      <dgm:prSet presAssocID="{DFF876AA-61AA-4CA2-8CD2-71EF8ABE493A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CAC42-C909-4703-9BF2-DBA736F8FE2D}" type="pres">
      <dgm:prSet presAssocID="{DFF876AA-61AA-4CA2-8CD2-71EF8ABE493A}" presName="bracket" presStyleLbl="parChTrans1D1" presStyleIdx="1" presStyleCnt="2"/>
      <dgm:spPr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C3EE9B9-47B3-465F-A280-538700B24D23}" type="pres">
      <dgm:prSet presAssocID="{DFF876AA-61AA-4CA2-8CD2-71EF8ABE493A}" presName="spH" presStyleCnt="0"/>
      <dgm:spPr/>
    </dgm:pt>
    <dgm:pt modelId="{690DC38D-052F-481E-B4C5-6DA51B1AF236}" type="pres">
      <dgm:prSet presAssocID="{DFF876AA-61AA-4CA2-8CD2-71EF8ABE493A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FF37AE-06E0-402D-85C9-0AEB91459671}" srcId="{55B55667-E792-4B5C-B3F8-144151205DC7}" destId="{3D413E95-877E-4366-A4E5-47051D386AC6}" srcOrd="0" destOrd="0" parTransId="{F7868B5D-4C75-4744-A58D-73360169714C}" sibTransId="{E1A39D91-D94D-4C33-9F8A-1D222FA383DC}"/>
    <dgm:cxn modelId="{4A99C54A-C41F-4BCC-B8D5-83CEE18E48FE}" type="presOf" srcId="{DFF876AA-61AA-4CA2-8CD2-71EF8ABE493A}" destId="{2FF5BA94-EE14-4408-B1F7-6DB8AA5BB91B}" srcOrd="0" destOrd="0" presId="urn:diagrams.loki3.com/BracketList"/>
    <dgm:cxn modelId="{0D239F47-CF91-47CE-90B4-212E272C3AFE}" srcId="{E2150328-0095-4871-BEB3-0EFC6601E863}" destId="{55B55667-E792-4B5C-B3F8-144151205DC7}" srcOrd="0" destOrd="0" parTransId="{F8054EC7-E2E4-4E7D-A69B-92C34E3F3CE7}" sibTransId="{FA478C73-C0C5-4EED-96AE-4AC42CEFDF3C}"/>
    <dgm:cxn modelId="{B7CD998B-8F14-4C6A-B49C-49D4D0E100A3}" srcId="{DFF876AA-61AA-4CA2-8CD2-71EF8ABE493A}" destId="{AF04654F-8D53-4E53-8180-502E16C1247A}" srcOrd="1" destOrd="0" parTransId="{471E218E-33FB-4C39-AE24-B1E5A46BF2D6}" sibTransId="{DF02AEE6-85CC-45B0-942D-F173BCE5D079}"/>
    <dgm:cxn modelId="{0F9F1E9A-9A3D-4217-BC36-93C32012FE44}" type="presOf" srcId="{B5302522-D227-415F-B5B2-ED21DA399975}" destId="{BF64FF5E-C0EB-4AEC-9A0E-B0B696B0F877}" srcOrd="0" destOrd="1" presId="urn:diagrams.loki3.com/BracketList"/>
    <dgm:cxn modelId="{316D6E8E-DAD8-4967-A832-7A6812DD8014}" type="presOf" srcId="{AF04654F-8D53-4E53-8180-502E16C1247A}" destId="{690DC38D-052F-481E-B4C5-6DA51B1AF236}" srcOrd="0" destOrd="1" presId="urn:diagrams.loki3.com/BracketList"/>
    <dgm:cxn modelId="{4DC59285-E782-48D0-BF41-092BACB873B7}" type="presOf" srcId="{E2150328-0095-4871-BEB3-0EFC6601E863}" destId="{64F9D231-D846-4BE1-929D-8CC5AD323F79}" srcOrd="0" destOrd="0" presId="urn:diagrams.loki3.com/BracketList"/>
    <dgm:cxn modelId="{65972B60-9A91-4677-8C51-E040702F74E7}" srcId="{55B55667-E792-4B5C-B3F8-144151205DC7}" destId="{B5302522-D227-415F-B5B2-ED21DA399975}" srcOrd="1" destOrd="0" parTransId="{B128025D-824C-4DAA-9F4D-8D7CED60972A}" sibTransId="{F414968C-D2F9-491D-BC0D-2FDB7DA190B2}"/>
    <dgm:cxn modelId="{6A33EDED-7312-44ED-BD11-65B5BDFA5E0A}" type="presOf" srcId="{3D413E95-877E-4366-A4E5-47051D386AC6}" destId="{BF64FF5E-C0EB-4AEC-9A0E-B0B696B0F877}" srcOrd="0" destOrd="0" presId="urn:diagrams.loki3.com/BracketList"/>
    <dgm:cxn modelId="{FFB591A7-B4AB-491A-B100-8F822CE8AE49}" type="presOf" srcId="{55B55667-E792-4B5C-B3F8-144151205DC7}" destId="{6FBEB421-8CB8-429E-B56D-CBF79E78459E}" srcOrd="0" destOrd="0" presId="urn:diagrams.loki3.com/BracketList"/>
    <dgm:cxn modelId="{CE7C6588-D751-45A1-B776-535624C19F45}" type="presOf" srcId="{CFD7658E-F50D-4582-AE3D-3C0A20E3ECFA}" destId="{690DC38D-052F-481E-B4C5-6DA51B1AF236}" srcOrd="0" destOrd="0" presId="urn:diagrams.loki3.com/BracketList"/>
    <dgm:cxn modelId="{31E791E0-6F8D-459D-8E40-C1C822F8C3D7}" srcId="{DFF876AA-61AA-4CA2-8CD2-71EF8ABE493A}" destId="{CFD7658E-F50D-4582-AE3D-3C0A20E3ECFA}" srcOrd="0" destOrd="0" parTransId="{EDDE2537-B824-4869-9629-D4BC57126E0C}" sibTransId="{2316122A-BFD5-4F6C-8158-88DDBD7303A5}"/>
    <dgm:cxn modelId="{4AE0B2AF-19FB-4866-B909-6B56F71AE5C8}" srcId="{E2150328-0095-4871-BEB3-0EFC6601E863}" destId="{DFF876AA-61AA-4CA2-8CD2-71EF8ABE493A}" srcOrd="1" destOrd="0" parTransId="{88E7B693-B162-4758-A479-657F216566B7}" sibTransId="{43A1583C-0F61-489F-A5A1-A6EC9F7F2753}"/>
    <dgm:cxn modelId="{105E68CB-9AB4-47E4-9656-51EBC5C96CA1}" type="presParOf" srcId="{64F9D231-D846-4BE1-929D-8CC5AD323F79}" destId="{E8C1E737-6035-40FC-8A35-E98B580B4346}" srcOrd="0" destOrd="0" presId="urn:diagrams.loki3.com/BracketList"/>
    <dgm:cxn modelId="{7D269AAE-0902-4691-BACA-CB466D372DC8}" type="presParOf" srcId="{E8C1E737-6035-40FC-8A35-E98B580B4346}" destId="{6FBEB421-8CB8-429E-B56D-CBF79E78459E}" srcOrd="0" destOrd="0" presId="urn:diagrams.loki3.com/BracketList"/>
    <dgm:cxn modelId="{1853AC27-02FB-41C0-A55E-F4C5F5658D10}" type="presParOf" srcId="{E8C1E737-6035-40FC-8A35-E98B580B4346}" destId="{57C202DA-9FA7-4654-9278-F6AE2C88A8DB}" srcOrd="1" destOrd="0" presId="urn:diagrams.loki3.com/BracketList"/>
    <dgm:cxn modelId="{1F9FF9E0-C4FD-4D9A-A09E-1D584EAA0F0B}" type="presParOf" srcId="{E8C1E737-6035-40FC-8A35-E98B580B4346}" destId="{C8F44DCB-CDF5-4B62-83EE-171C31ACEB17}" srcOrd="2" destOrd="0" presId="urn:diagrams.loki3.com/BracketList"/>
    <dgm:cxn modelId="{C58F9284-A7DF-4541-9E06-16219007C0B6}" type="presParOf" srcId="{E8C1E737-6035-40FC-8A35-E98B580B4346}" destId="{BF64FF5E-C0EB-4AEC-9A0E-B0B696B0F877}" srcOrd="3" destOrd="0" presId="urn:diagrams.loki3.com/BracketList"/>
    <dgm:cxn modelId="{834D6229-4307-4118-8003-B1E8B8F39860}" type="presParOf" srcId="{64F9D231-D846-4BE1-929D-8CC5AD323F79}" destId="{22F3D2FE-FAFA-419A-BE44-EE79B977E3D5}" srcOrd="1" destOrd="0" presId="urn:diagrams.loki3.com/BracketList"/>
    <dgm:cxn modelId="{C34AD282-8D90-4F95-A8FE-A8623FB7AEDE}" type="presParOf" srcId="{64F9D231-D846-4BE1-929D-8CC5AD323F79}" destId="{EB1BF233-4A47-4B8B-A378-579448E39A13}" srcOrd="2" destOrd="0" presId="urn:diagrams.loki3.com/BracketList"/>
    <dgm:cxn modelId="{008F0B18-34B3-40A9-A69E-2395587745B0}" type="presParOf" srcId="{EB1BF233-4A47-4B8B-A378-579448E39A13}" destId="{2FF5BA94-EE14-4408-B1F7-6DB8AA5BB91B}" srcOrd="0" destOrd="0" presId="urn:diagrams.loki3.com/BracketList"/>
    <dgm:cxn modelId="{724628AB-BDA5-42A0-8594-294C5826E3A4}" type="presParOf" srcId="{EB1BF233-4A47-4B8B-A378-579448E39A13}" destId="{2C0CAC42-C909-4703-9BF2-DBA736F8FE2D}" srcOrd="1" destOrd="0" presId="urn:diagrams.loki3.com/BracketList"/>
    <dgm:cxn modelId="{15EECBB1-BA8B-444A-A9FE-FCF58644ADCD}" type="presParOf" srcId="{EB1BF233-4A47-4B8B-A378-579448E39A13}" destId="{EC3EE9B9-47B3-465F-A280-538700B24D23}" srcOrd="2" destOrd="0" presId="urn:diagrams.loki3.com/BracketList"/>
    <dgm:cxn modelId="{830656F8-78DF-4995-9624-46DCADAD2B9A}" type="presParOf" srcId="{EB1BF233-4A47-4B8B-A378-579448E39A13}" destId="{690DC38D-052F-481E-B4C5-6DA51B1AF23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EB421-8CB8-429E-B56D-CBF79E78459E}">
      <dsp:nvSpPr>
        <dsp:cNvPr id="0" name=""/>
        <dsp:cNvSpPr/>
      </dsp:nvSpPr>
      <dsp:spPr>
        <a:xfrm>
          <a:off x="2866" y="324310"/>
          <a:ext cx="1466317" cy="84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Primary Sources	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2866" y="324310"/>
        <a:ext cx="1466317" cy="846450"/>
      </dsp:txXfrm>
    </dsp:sp>
    <dsp:sp modelId="{57C202DA-9FA7-4654-9278-F6AE2C88A8DB}">
      <dsp:nvSpPr>
        <dsp:cNvPr id="0" name=""/>
        <dsp:cNvSpPr/>
      </dsp:nvSpPr>
      <dsp:spPr>
        <a:xfrm>
          <a:off x="1469184" y="152375"/>
          <a:ext cx="293263" cy="119032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4FF5E-C0EB-4AEC-9A0E-B0B696B0F877}">
      <dsp:nvSpPr>
        <dsp:cNvPr id="0" name=""/>
        <dsp:cNvSpPr/>
      </dsp:nvSpPr>
      <dsp:spPr>
        <a:xfrm>
          <a:off x="1879753" y="152375"/>
          <a:ext cx="3988384" cy="119032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Original Source, not filtered through a process of analysis or interpretation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Example: Novel or Poem</a:t>
          </a:r>
          <a:endParaRPr lang="en-US" sz="1900" kern="1200" dirty="0"/>
        </a:p>
      </dsp:txBody>
      <dsp:txXfrm>
        <a:off x="1879753" y="152375"/>
        <a:ext cx="3988384" cy="1190320"/>
      </dsp:txXfrm>
    </dsp:sp>
    <dsp:sp modelId="{2FF5BA94-EE14-4408-B1F7-6DB8AA5BB91B}">
      <dsp:nvSpPr>
        <dsp:cNvPr id="0" name=""/>
        <dsp:cNvSpPr/>
      </dsp:nvSpPr>
      <dsp:spPr>
        <a:xfrm>
          <a:off x="2866" y="1579724"/>
          <a:ext cx="1466317" cy="59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Secondary Sources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2866" y="1579724"/>
        <a:ext cx="1466317" cy="599568"/>
      </dsp:txXfrm>
    </dsp:sp>
    <dsp:sp modelId="{2C0CAC42-C909-4703-9BF2-DBA736F8FE2D}">
      <dsp:nvSpPr>
        <dsp:cNvPr id="0" name=""/>
        <dsp:cNvSpPr/>
      </dsp:nvSpPr>
      <dsp:spPr>
        <a:xfrm>
          <a:off x="1469184" y="1411096"/>
          <a:ext cx="293263" cy="93682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DC38D-052F-481E-B4C5-6DA51B1AF236}">
      <dsp:nvSpPr>
        <dsp:cNvPr id="0" name=""/>
        <dsp:cNvSpPr/>
      </dsp:nvSpPr>
      <dsp:spPr>
        <a:xfrm>
          <a:off x="1879753" y="1411096"/>
          <a:ext cx="3988384" cy="93682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baseline="0" dirty="0" smtClean="0"/>
            <a:t>Academic Journal Article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Example: Essay about themes in the work</a:t>
          </a:r>
          <a:endParaRPr lang="en-US" sz="1900" kern="1200" dirty="0"/>
        </a:p>
      </dsp:txBody>
      <dsp:txXfrm>
        <a:off x="1879753" y="1411096"/>
        <a:ext cx="3988384" cy="936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0c6bbd8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0c6bbd8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0c6bbd8f1_0_1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0c6bbd8f1_0_1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0c6bbd8f1_0_1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0c6bbd8f1_0_1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0c6bbd8f1_0_1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0c6bbd8f1_0_1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7507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1D59B-AF37-47C3-B011-D37A8F60477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4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0c6bbd8f1_0_1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0c6bbd8f1_0_1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4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" TargetMode="External"/><Relationship Id="rId2" Type="http://schemas.openxmlformats.org/officeDocument/2006/relationships/hyperlink" Target="https://www.mendeley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mga.edu/CapstoneENGL49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a.edu/library" TargetMode="External"/><Relationship Id="rId2" Type="http://schemas.openxmlformats.org/officeDocument/2006/relationships/hyperlink" Target="mailto:abbie.holmes@mga.ed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207050" y="1188719"/>
            <a:ext cx="4500036" cy="1789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/>
              <a:t>ENGL 4900: CAPSTONE</a:t>
            </a:r>
            <a:endParaRPr sz="5400" dirty="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3207050" y="3167280"/>
            <a:ext cx="5597316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Librarian: Abbie </a:t>
            </a:r>
            <a:r>
              <a:rPr lang="en" sz="2400" dirty="0" smtClean="0">
                <a:latin typeface="Montserrat"/>
                <a:ea typeface="Montserrat"/>
                <a:cs typeface="Montserrat"/>
                <a:sym typeface="Montserrat"/>
              </a:rPr>
              <a:t>Holmes, MLIS, MA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051" y="1789517"/>
            <a:ext cx="4924290" cy="2712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</a:rPr>
              <a:t>What sort of information do you need to track a journal citation</a:t>
            </a:r>
            <a:r>
              <a:rPr lang="en-US" sz="1800" b="1" dirty="0" smtClean="0">
                <a:solidFill>
                  <a:schemeClr val="bg1"/>
                </a:solidFill>
                <a:latin typeface="Montserrat" panose="020B0604020202020204" charset="0"/>
              </a:rPr>
              <a:t>?</a:t>
            </a:r>
          </a:p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  <a:latin typeface="Montserrat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</a:rPr>
              <a:t>The name of the journal </a:t>
            </a:r>
            <a:endParaRPr lang="en-US" sz="1800" b="1" dirty="0" smtClean="0">
              <a:solidFill>
                <a:schemeClr val="bg1"/>
              </a:solidFill>
              <a:latin typeface="Montserrat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bg1"/>
                </a:solidFill>
                <a:latin typeface="Montserrat" panose="020B0604020202020204" charset="0"/>
              </a:rPr>
              <a:t>The </a:t>
            </a: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</a:rPr>
              <a:t>author of the article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</a:rPr>
              <a:t>The publication date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</a:rPr>
              <a:t>Volume and issue numbers</a:t>
            </a:r>
          </a:p>
          <a:p>
            <a:pPr marL="342900" indent="-342900"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</a:rPr>
              <a:t> Page numbers</a:t>
            </a:r>
          </a:p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407" y="194934"/>
            <a:ext cx="3793578" cy="1307200"/>
          </a:xfrm>
        </p:spPr>
        <p:txBody>
          <a:bodyPr anchor="ctr">
            <a:noAutofit/>
          </a:bodyPr>
          <a:lstStyle/>
          <a:p>
            <a:pPr algn="ctr"/>
            <a:r>
              <a:rPr lang="en-US" sz="4800" dirty="0" smtClean="0">
                <a:latin typeface="Montserrat" panose="020B0604020202020204" charset="0"/>
              </a:rPr>
              <a:t>CITATION TRACKING</a:t>
            </a:r>
            <a:endParaRPr lang="en-US" sz="4800" dirty="0"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56" y="168741"/>
            <a:ext cx="7670527" cy="1461761"/>
          </a:xfrm>
        </p:spPr>
        <p:txBody>
          <a:bodyPr anchor="ctr">
            <a:noAutofit/>
          </a:bodyPr>
          <a:lstStyle/>
          <a:p>
            <a:pPr algn="ctr"/>
            <a:r>
              <a:rPr lang="en-US" sz="4800" dirty="0" smtClean="0">
                <a:latin typeface="Montserrat" panose="020B0604020202020204" charset="0"/>
              </a:rPr>
              <a:t>STEPS FOR TRACKING DOWN YOUR ARTICLE</a:t>
            </a:r>
            <a:endParaRPr lang="en-US" sz="4800" dirty="0">
              <a:latin typeface="Montserrat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084" y="1959429"/>
            <a:ext cx="7429499" cy="2881986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</a:rPr>
              <a:t>On the Library home page, click “Find A Journal.”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</a:rPr>
              <a:t>Type in the name of the journal.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</a:rPr>
              <a:t>“Search within publication.” Start by typing the article title in the search bar.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</a:rPr>
              <a:t>You can also choose “Full Text Access.”  Find the database that has the publication date that you need.  </a:t>
            </a:r>
          </a:p>
        </p:txBody>
      </p:sp>
    </p:spTree>
    <p:extLst>
      <p:ext uri="{BB962C8B-B14F-4D97-AF65-F5344CB8AC3E}">
        <p14:creationId xmlns:p14="http://schemas.microsoft.com/office/powerpoint/2010/main" val="41919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449" y="281065"/>
            <a:ext cx="8266917" cy="46654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  <a:latin typeface="Montserrat" panose="020B0604020202020204" charset="0"/>
              </a:rPr>
              <a:t>LET’S FIND </a:t>
            </a:r>
            <a:r>
              <a:rPr lang="en-US" sz="4800" dirty="0" smtClean="0">
                <a:solidFill>
                  <a:schemeClr val="bg1"/>
                </a:solidFill>
                <a:latin typeface="Montserrat" panose="020B0604020202020204" charset="0"/>
              </a:rPr>
              <a:t>THESE ARTICLES</a:t>
            </a:r>
            <a:endParaRPr lang="en-US" sz="4800" dirty="0" smtClean="0">
              <a:solidFill>
                <a:schemeClr val="bg1"/>
              </a:solidFill>
              <a:latin typeface="Montserrat" panose="020B0604020202020204" charset="0"/>
            </a:endParaRPr>
          </a:p>
          <a:p>
            <a:pPr marL="0" indent="0" algn="ctr">
              <a:buNone/>
            </a:pPr>
            <a:endParaRPr lang="en-US" sz="1900" dirty="0" smtClean="0">
              <a:solidFill>
                <a:schemeClr val="bg1"/>
              </a:solidFill>
              <a:latin typeface="Montserrat" panose="020B0604020202020204" charset="0"/>
            </a:endParaRPr>
          </a:p>
          <a:p>
            <a:r>
              <a:rPr lang="en-US" sz="1900" dirty="0">
                <a:latin typeface="Montserrat" panose="020B0604020202020204" charset="0"/>
              </a:rPr>
              <a:t>Davis, M. (2004). Gothic's enigmatic signifier: The case of J. </a:t>
            </a:r>
            <a:r>
              <a:rPr lang="en-US" sz="1900" dirty="0" err="1">
                <a:latin typeface="Montserrat" panose="020B0604020202020204" charset="0"/>
              </a:rPr>
              <a:t>sheridan</a:t>
            </a:r>
            <a:r>
              <a:rPr lang="en-US" sz="1900" dirty="0">
                <a:latin typeface="Montserrat" panose="020B0604020202020204" charset="0"/>
              </a:rPr>
              <a:t> le </a:t>
            </a:r>
            <a:r>
              <a:rPr lang="en-US" sz="1900" dirty="0" err="1">
                <a:latin typeface="Montserrat" panose="020B0604020202020204" charset="0"/>
              </a:rPr>
              <a:t>fanu's</a:t>
            </a:r>
            <a:r>
              <a:rPr lang="en-US" sz="1900" dirty="0">
                <a:latin typeface="Montserrat" panose="020B0604020202020204" charset="0"/>
              </a:rPr>
              <a:t> '</a:t>
            </a:r>
            <a:r>
              <a:rPr lang="en-US" sz="1900" dirty="0" err="1">
                <a:latin typeface="Montserrat" panose="020B0604020202020204" charset="0"/>
              </a:rPr>
              <a:t>carmilla</a:t>
            </a:r>
            <a:r>
              <a:rPr lang="en-US" sz="1900" dirty="0">
                <a:latin typeface="Montserrat" panose="020B0604020202020204" charset="0"/>
              </a:rPr>
              <a:t>'.</a:t>
            </a:r>
            <a:r>
              <a:rPr lang="en-US" sz="1900" i="1" dirty="0">
                <a:latin typeface="Montserrat" panose="020B0604020202020204" charset="0"/>
              </a:rPr>
              <a:t> Gothic Studies, 6</a:t>
            </a:r>
            <a:r>
              <a:rPr lang="en-US" sz="1900" dirty="0">
                <a:latin typeface="Montserrat" panose="020B0604020202020204" charset="0"/>
              </a:rPr>
              <a:t>(2), 223-V. </a:t>
            </a:r>
            <a:endParaRPr lang="en-US" sz="1900" dirty="0" smtClean="0">
              <a:latin typeface="Montserrat" panose="020B0604020202020204" charset="0"/>
            </a:endParaRPr>
          </a:p>
          <a:p>
            <a:pPr marL="146050" indent="0">
              <a:buNone/>
            </a:pPr>
            <a:endParaRPr lang="en-US" sz="1900" dirty="0">
              <a:latin typeface="Montserrat" panose="020B0604020202020204" charset="0"/>
            </a:endParaRPr>
          </a:p>
          <a:p>
            <a:r>
              <a:rPr lang="en-US" sz="1900" dirty="0" err="1" smtClean="0">
                <a:latin typeface="Montserrat" panose="020B0604020202020204" charset="0"/>
              </a:rPr>
              <a:t>Leayell</a:t>
            </a:r>
            <a:r>
              <a:rPr lang="en-US" sz="1900" dirty="0" smtClean="0">
                <a:latin typeface="Montserrat" panose="020B0604020202020204" charset="0"/>
              </a:rPr>
              <a:t>, Lori. </a:t>
            </a:r>
            <a:r>
              <a:rPr lang="en-US" sz="1900" dirty="0">
                <a:latin typeface="Montserrat" panose="020B0604020202020204" charset="0"/>
              </a:rPr>
              <a:t>“Poe’s Steadfast Servant in the Aftermath of Walker’s Appeal.” </a:t>
            </a:r>
            <a:r>
              <a:rPr lang="en-US" sz="1900" i="1" dirty="0">
                <a:latin typeface="Montserrat" panose="020B0604020202020204" charset="0"/>
              </a:rPr>
              <a:t>Mississippi Quarterly</a:t>
            </a:r>
            <a:r>
              <a:rPr lang="en-US" sz="1900" dirty="0">
                <a:latin typeface="Montserrat" panose="020B0604020202020204" charset="0"/>
              </a:rPr>
              <a:t>, vol. 66, no. 4, Fall 2013, pp. 539–563</a:t>
            </a:r>
            <a:r>
              <a:rPr lang="en-US" sz="1900" dirty="0" smtClean="0">
                <a:latin typeface="Montserrat" panose="020B0604020202020204" charset="0"/>
              </a:rPr>
              <a:t>.</a:t>
            </a:r>
          </a:p>
          <a:p>
            <a:pPr marL="146050" indent="0">
              <a:buNone/>
            </a:pPr>
            <a:endParaRPr lang="en-US" sz="1900" dirty="0">
              <a:latin typeface="Montserrat" panose="020B0604020202020204" charset="0"/>
            </a:endParaRPr>
          </a:p>
          <a:p>
            <a:r>
              <a:rPr lang="en-US" sz="1900" dirty="0" err="1" smtClean="0">
                <a:latin typeface="Montserrat" panose="020B0604020202020204" charset="0"/>
              </a:rPr>
              <a:t>Rockas</a:t>
            </a:r>
            <a:r>
              <a:rPr lang="en-US" sz="1900" dirty="0" smtClean="0">
                <a:latin typeface="Montserrat" panose="020B0604020202020204" charset="0"/>
              </a:rPr>
              <a:t>, Leo. </a:t>
            </a:r>
            <a:r>
              <a:rPr lang="en-US" sz="1900" dirty="0">
                <a:latin typeface="Montserrat" panose="020B0604020202020204" charset="0"/>
              </a:rPr>
              <a:t>“Sisters Askew: ‘The Three Sisters’ and Pride and Prejudice.” </a:t>
            </a:r>
            <a:r>
              <a:rPr lang="en-US" sz="1900" i="1" dirty="0">
                <a:latin typeface="Montserrat" panose="020B0604020202020204" charset="0"/>
              </a:rPr>
              <a:t>Persuasions: The Jane Austen Journal Online</a:t>
            </a:r>
            <a:r>
              <a:rPr lang="en-US" sz="1900" dirty="0">
                <a:latin typeface="Montserrat" panose="020B0604020202020204" charset="0"/>
              </a:rPr>
              <a:t>, vol. 33, no. 1, Winter </a:t>
            </a:r>
            <a:r>
              <a:rPr lang="en-US" sz="1900" dirty="0" smtClean="0">
                <a:latin typeface="Montserrat" panose="020B0604020202020204" charset="0"/>
              </a:rPr>
              <a:t>2012.</a:t>
            </a:r>
          </a:p>
          <a:p>
            <a:pPr marL="146050" indent="0">
              <a:buNone/>
            </a:pPr>
            <a:endParaRPr lang="en-US" sz="1900" dirty="0">
              <a:latin typeface="Montserrat" panose="020B0604020202020204" charset="0"/>
            </a:endParaRPr>
          </a:p>
          <a:p>
            <a:r>
              <a:rPr lang="en-US" sz="1900" dirty="0">
                <a:latin typeface="Montserrat" panose="020B0604020202020204" charset="0"/>
              </a:rPr>
              <a:t>Self, Kathleen M. “The Valkyrie’s Gender: Old Norse Shield-Maidens and Valkyries as a Third Gender.” </a:t>
            </a:r>
            <a:r>
              <a:rPr lang="en-US" sz="1900" i="1" dirty="0">
                <a:latin typeface="Montserrat" panose="020B0604020202020204" charset="0"/>
              </a:rPr>
              <a:t>Feminist Formations</a:t>
            </a:r>
            <a:r>
              <a:rPr lang="en-US" sz="1900" dirty="0">
                <a:latin typeface="Montserrat" panose="020B0604020202020204" charset="0"/>
              </a:rPr>
              <a:t>, vol. 26, no. 1, Spring 2014, p. 143.</a:t>
            </a:r>
          </a:p>
        </p:txBody>
      </p:sp>
    </p:spTree>
    <p:extLst>
      <p:ext uri="{BB962C8B-B14F-4D97-AF65-F5344CB8AC3E}">
        <p14:creationId xmlns:p14="http://schemas.microsoft.com/office/powerpoint/2010/main" val="100130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005" y="883437"/>
            <a:ext cx="3097371" cy="3337955"/>
          </a:xfrm>
        </p:spPr>
        <p:txBody>
          <a:bodyPr/>
          <a:lstStyle/>
          <a:p>
            <a:r>
              <a:rPr lang="en-US" sz="2800" dirty="0" smtClean="0"/>
              <a:t>YOU’VE FOUND ARTICLES…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NOW WHAT SHOULD YOU DO WITH THEM?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12" y="670037"/>
            <a:ext cx="4385255" cy="376475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11" y="670037"/>
            <a:ext cx="4385255" cy="3764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29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996554" y="782733"/>
          <a:ext cx="7275909" cy="417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5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Kind of Source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Explanation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Example from Literature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609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B= Background Sources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Any source used in a paper to provide context or background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Encyclopedia article on evangelism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Biography of Bronte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Books</a:t>
                      </a:r>
                      <a:r>
                        <a:rPr lang="en-US" sz="1100" baseline="0" dirty="0" smtClean="0"/>
                        <a:t> or articles on the history/ culture of a literary period example: </a:t>
                      </a:r>
                      <a:r>
                        <a:rPr lang="en-US" sz="1100" u="sng" baseline="0" dirty="0" smtClean="0"/>
                        <a:t>Victorian Life and Times</a:t>
                      </a:r>
                      <a:endParaRPr lang="en-US" sz="1100" u="sng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E=Evidence</a:t>
                      </a:r>
                      <a:r>
                        <a:rPr lang="en-US" sz="1100" baseline="0" dirty="0" smtClean="0"/>
                        <a:t> or Exhibit sources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Observations,</a:t>
                      </a:r>
                      <a:r>
                        <a:rPr lang="en-US" sz="1100" baseline="0" dirty="0" smtClean="0"/>
                        <a:t> data, documents or other particulars used to support your argument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Quotations, paraphrases, or text</a:t>
                      </a:r>
                      <a:r>
                        <a:rPr lang="en-US" sz="1100" baseline="0" dirty="0" smtClean="0"/>
                        <a:t> citations from Jane Eyre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678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A= Argument sources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conversation of critical views and relevant scholarship:</a:t>
                      </a:r>
                    </a:p>
                    <a:p>
                      <a:r>
                        <a:rPr lang="en-US" sz="1100" baseline="0" dirty="0" smtClean="0"/>
                        <a:t>Example: Other scholarly articles or papers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dirty="0" smtClean="0"/>
                        <a:t>Books or scholarly articles that have addressed the writer’s critical problem in Jane Eyre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Your</a:t>
                      </a:r>
                      <a:r>
                        <a:rPr lang="en-US" sz="1100" baseline="0" dirty="0" smtClean="0"/>
                        <a:t> goal is to add something new or challenging to the conversation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375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M= Method</a:t>
                      </a:r>
                      <a:r>
                        <a:rPr lang="en-US" sz="1100" baseline="0" dirty="0" smtClean="0"/>
                        <a:t> or Theory sources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References to theories or methods that the writer is employing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References to a</a:t>
                      </a:r>
                      <a:r>
                        <a:rPr lang="en-US" sz="1100" baseline="0" dirty="0" smtClean="0"/>
                        <a:t> specific critic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References to a specific theory or method (feminism, post-colonialism, new historicism etc.)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4955" y="312667"/>
            <a:ext cx="1403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</a:rPr>
              <a:t>Example:</a:t>
            </a:r>
          </a:p>
          <a:p>
            <a:endParaRPr lang="en-US" sz="1800" b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7928" y="312667"/>
            <a:ext cx="741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ontserrat" panose="020B0604020202020204" charset="0"/>
              </a:rPr>
              <a:t>  </a:t>
            </a: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</a:rPr>
              <a:t>You are Writing about: Charlotte Bronte’s novel Jane Eyre</a:t>
            </a:r>
          </a:p>
        </p:txBody>
      </p:sp>
    </p:spTree>
    <p:extLst>
      <p:ext uri="{BB962C8B-B14F-4D97-AF65-F5344CB8AC3E}">
        <p14:creationId xmlns:p14="http://schemas.microsoft.com/office/powerpoint/2010/main" val="27502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2" y="195942"/>
            <a:ext cx="8725988" cy="1632857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DOCUMENTING YOUR SOURCES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4417" y="1828801"/>
            <a:ext cx="5839285" cy="2360158"/>
          </a:xfrm>
        </p:spPr>
        <p:txBody>
          <a:bodyPr>
            <a:noAutofit/>
          </a:bodyPr>
          <a:lstStyle/>
          <a:p>
            <a:r>
              <a:rPr lang="en-US" sz="1800" b="1" dirty="0" err="1" smtClean="0">
                <a:latin typeface="Montserrat" panose="020B0604020202020204" charset="0"/>
              </a:rPr>
              <a:t>Mendeley</a:t>
            </a:r>
            <a:r>
              <a:rPr lang="en-US" sz="1800" dirty="0">
                <a:latin typeface="Montserrat" panose="020B0604020202020204" charset="0"/>
              </a:rPr>
              <a:t>: </a:t>
            </a:r>
            <a:r>
              <a:rPr lang="en-US" sz="1800" dirty="0" smtClean="0">
                <a:latin typeface="Montserrat" panose="020B0604020202020204" charset="0"/>
              </a:rPr>
              <a:t>(</a:t>
            </a:r>
            <a:r>
              <a:rPr lang="en-US" sz="1800" dirty="0" smtClean="0">
                <a:latin typeface="Montserrat" panose="020B0604020202020204" charset="0"/>
                <a:hlinkClick r:id="rId2"/>
              </a:rPr>
              <a:t>https</a:t>
            </a:r>
            <a:r>
              <a:rPr lang="en-US" sz="1800" dirty="0">
                <a:latin typeface="Montserrat" panose="020B0604020202020204" charset="0"/>
                <a:hlinkClick r:id="rId2"/>
              </a:rPr>
              <a:t>://</a:t>
            </a:r>
            <a:r>
              <a:rPr lang="en-US" sz="1800" dirty="0" smtClean="0">
                <a:latin typeface="Montserrat" panose="020B0604020202020204" charset="0"/>
                <a:hlinkClick r:id="rId2"/>
              </a:rPr>
              <a:t>www.mendeley.com/</a:t>
            </a:r>
            <a:r>
              <a:rPr lang="en-US" sz="1800" dirty="0" smtClean="0">
                <a:latin typeface="Montserrat" panose="020B0604020202020204" charset="0"/>
              </a:rPr>
              <a:t>) a free reference manager, has a Microsoft Word extension.</a:t>
            </a:r>
          </a:p>
          <a:p>
            <a:r>
              <a:rPr lang="en-US" sz="1800" b="1" dirty="0" smtClean="0">
                <a:latin typeface="Montserrat" panose="020B0604020202020204" charset="0"/>
              </a:rPr>
              <a:t>Zotero</a:t>
            </a:r>
            <a:r>
              <a:rPr lang="en-US" sz="1800" dirty="0">
                <a:latin typeface="Montserrat" panose="020B0604020202020204" charset="0"/>
              </a:rPr>
              <a:t>: (</a:t>
            </a:r>
            <a:r>
              <a:rPr lang="en-US" sz="1800" dirty="0">
                <a:latin typeface="Montserrat" panose="020B0604020202020204" charset="0"/>
                <a:hlinkClick r:id="rId3"/>
              </a:rPr>
              <a:t>https://www.zotero.org</a:t>
            </a:r>
            <a:r>
              <a:rPr lang="en-US" sz="1800" dirty="0" smtClean="0">
                <a:latin typeface="Montserrat" panose="020B0604020202020204" charset="0"/>
                <a:hlinkClick r:id="rId3"/>
              </a:rPr>
              <a:t>/</a:t>
            </a:r>
            <a:r>
              <a:rPr lang="en-US" sz="1800" dirty="0" smtClean="0">
                <a:latin typeface="Montserrat" panose="020B0604020202020204" charset="0"/>
              </a:rPr>
              <a:t>)</a:t>
            </a:r>
            <a:r>
              <a:rPr lang="en-US" sz="1800" dirty="0">
                <a:latin typeface="Montserrat" panose="020B0604020202020204" charset="0"/>
              </a:rPr>
              <a:t>a </a:t>
            </a:r>
            <a:r>
              <a:rPr lang="en-US" sz="1800" dirty="0" smtClean="0">
                <a:latin typeface="Montserrat" panose="020B0604020202020204" charset="0"/>
              </a:rPr>
              <a:t>free research tool to help you collect, organize and cite your sources has a Microsoft Word extension</a:t>
            </a:r>
          </a:p>
          <a:p>
            <a:pPr marL="146050" indent="0">
              <a:buNone/>
            </a:pP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09" y="1946842"/>
            <a:ext cx="14160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/>
        </p:nvSpPr>
        <p:spPr>
          <a:xfrm>
            <a:off x="1386725" y="93240"/>
            <a:ext cx="6579000" cy="10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WHERE TO START:</a:t>
            </a:r>
            <a:endParaRPr lang="en-US" sz="4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822960" y="1588772"/>
            <a:ext cx="3122023" cy="300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ENGL 4900 Subject </a:t>
            </a:r>
            <a:r>
              <a:rPr lang="en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Guide</a:t>
            </a:r>
            <a:endParaRPr sz="2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</a:pPr>
            <a:r>
              <a:rPr lang="en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Information on </a:t>
            </a:r>
            <a:r>
              <a:rPr lang="en" sz="1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accessing materials, the “BEAM” Method, and managing your sources.</a:t>
            </a:r>
            <a:endParaRPr sz="15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11" y="1187940"/>
            <a:ext cx="4673547" cy="38345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8" y="91322"/>
            <a:ext cx="8164249" cy="1528471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FINDING BOOKS AND ARTICLES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1" y="1619793"/>
            <a:ext cx="5953360" cy="3321231"/>
          </a:xfrm>
        </p:spPr>
        <p:txBody>
          <a:bodyPr/>
          <a:lstStyle/>
          <a:p>
            <a:r>
              <a:rPr lang="en-US" sz="1800" b="1" dirty="0" smtClean="0">
                <a:latin typeface="Montserrat" panose="020B0604020202020204" charset="0"/>
              </a:rPr>
              <a:t>For books:  Search the Gil Find Catalog.  Search for your author’s name by subject, and then narrow by clicking on one of the “suggested topics.” </a:t>
            </a:r>
          </a:p>
          <a:p>
            <a:pPr marL="0" indent="0">
              <a:buNone/>
            </a:pPr>
            <a:endParaRPr lang="en-US" sz="1800" b="1" dirty="0" smtClean="0">
              <a:latin typeface="Montserrat" panose="020B0604020202020204" charset="0"/>
            </a:endParaRPr>
          </a:p>
          <a:p>
            <a:r>
              <a:rPr lang="en-US" sz="1800" b="1" dirty="0" smtClean="0">
                <a:latin typeface="Montserrat" panose="020B0604020202020204" charset="0"/>
              </a:rPr>
              <a:t>For </a:t>
            </a:r>
            <a:r>
              <a:rPr lang="en-US" sz="1800" b="1" dirty="0">
                <a:latin typeface="Montserrat" panose="020B0604020202020204" charset="0"/>
              </a:rPr>
              <a:t>article sources: Look at the Subject Guide for </a:t>
            </a:r>
            <a:r>
              <a:rPr lang="en-US" sz="1800" b="1" dirty="0" smtClean="0">
                <a:latin typeface="Montserrat" panose="020B0604020202020204" charset="0"/>
              </a:rPr>
              <a:t>Literature, then click on the tab to “Find Articles.” You can also search by subject “literature” in GALILEO, which will only return items from literature databases. </a:t>
            </a:r>
            <a:endParaRPr lang="en-US" sz="1800" b="1" dirty="0">
              <a:latin typeface="Montserrat" panose="020B0604020202020204" charset="0"/>
            </a:endParaRPr>
          </a:p>
          <a:p>
            <a:endParaRPr lang="en-US" dirty="0"/>
          </a:p>
        </p:txBody>
      </p:sp>
      <p:pic>
        <p:nvPicPr>
          <p:cNvPr id="1026" name="Picture 2" descr="Image result for laptop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r="9889"/>
          <a:stretch/>
        </p:blipFill>
        <p:spPr bwMode="auto">
          <a:xfrm>
            <a:off x="391885" y="2051185"/>
            <a:ext cx="2694215" cy="208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129" y="91440"/>
            <a:ext cx="8010048" cy="1423851"/>
          </a:xfrm>
        </p:spPr>
        <p:txBody>
          <a:bodyPr anchor="ctr"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HAVE QUESTIONS? CONTACT ME: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097" y="1636264"/>
            <a:ext cx="4347664" cy="33014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Abbie Holmes, MLIS, MA</a:t>
            </a:r>
          </a:p>
          <a:p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Phone: (478) 471-2093</a:t>
            </a:r>
          </a:p>
          <a:p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Email: </a:t>
            </a:r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  <a:hlinkClick r:id="rId2"/>
              </a:rPr>
              <a:t>abbie.holmes@mga.edu</a:t>
            </a:r>
            <a:endParaRPr lang="en-US" sz="1800" dirty="0">
              <a:solidFill>
                <a:schemeClr val="bg1"/>
              </a:solidFill>
              <a:latin typeface="Montserrat" panose="020B0604020202020204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Office 137</a:t>
            </a:r>
          </a:p>
          <a:p>
            <a:endParaRPr lang="en-US" sz="1800" dirty="0">
              <a:solidFill>
                <a:schemeClr val="bg1"/>
              </a:solidFill>
              <a:latin typeface="Montserrat" panose="020B060402020202020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Macon Campus Library:</a:t>
            </a:r>
          </a:p>
          <a:p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Phone: (478) 471-2093</a:t>
            </a:r>
          </a:p>
          <a:p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Text a librarian: (478) 285-4898</a:t>
            </a:r>
          </a:p>
          <a:p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Chat with a librarian via </a:t>
            </a:r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  <a:hlinkClick r:id="rId3"/>
              </a:rPr>
              <a:t>www.mga.edu/library</a:t>
            </a:r>
            <a:endParaRPr lang="en-US" sz="18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61" y="1961139"/>
            <a:ext cx="1988811" cy="265174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28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83" y="548640"/>
            <a:ext cx="5237317" cy="4480560"/>
          </a:xfrm>
        </p:spPr>
        <p:txBody>
          <a:bodyPr/>
          <a:lstStyle/>
          <a:p>
            <a:r>
              <a:rPr lang="en-US" sz="4800" dirty="0" smtClean="0"/>
              <a:t>THE BASICS: WHAT TYPES OF SOURCES ARE WE LOOKING FOR?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89866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36" y="159125"/>
            <a:ext cx="7917979" cy="160999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SOURCES: WHAT TYPES ARE AVAILABLE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892492"/>
              </p:ext>
            </p:extLst>
          </p:nvPr>
        </p:nvGraphicFramePr>
        <p:xfrm>
          <a:off x="2844436" y="2011682"/>
          <a:ext cx="5871004" cy="2500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6" y="2011682"/>
            <a:ext cx="2485715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72" y="670559"/>
            <a:ext cx="54254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Montserrat" panose="020B0604020202020204" charset="0"/>
              </a:rPr>
              <a:t>SEARCH TECHNIQUES</a:t>
            </a:r>
          </a:p>
          <a:p>
            <a:endParaRPr lang="en-US" sz="2800" dirty="0" smtClean="0">
              <a:solidFill>
                <a:schemeClr val="bg1"/>
              </a:solidFill>
              <a:latin typeface="Montserrat" panose="020B060402020202020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Montserrat" panose="020B0604020202020204" charset="0"/>
              </a:rPr>
              <a:t>BOOLEAN OPERATORS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Montserrat" panose="020B0604020202020204" charset="0"/>
              </a:rPr>
              <a:t>TRUNCATION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Montserrat" panose="020B0604020202020204" charset="0"/>
              </a:rPr>
              <a:t>CONTROLLED VOCABULARY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Montserrat" panose="020B0604020202020204" charset="0"/>
              </a:rPr>
              <a:t>SEARCH QUOTES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Montserrat" panose="020B0604020202020204" charset="0"/>
              </a:rPr>
              <a:t>CITATION TRACKING</a:t>
            </a:r>
            <a:endParaRPr lang="en-US" sz="280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39" y="41768"/>
            <a:ext cx="4646437" cy="1286200"/>
          </a:xfrm>
        </p:spPr>
        <p:txBody>
          <a:bodyPr>
            <a:noAutofit/>
          </a:bodyPr>
          <a:lstStyle/>
          <a:p>
            <a:pPr algn="ctr"/>
            <a:r>
              <a:rPr lang="en-US" sz="4050" dirty="0" smtClean="0">
                <a:solidFill>
                  <a:schemeClr val="bg1"/>
                </a:solidFill>
                <a:latin typeface="Montserrat" panose="020B0604020202020204" charset="0"/>
              </a:rPr>
              <a:t>BOOLEAN OPERATORS</a:t>
            </a:r>
            <a:endParaRPr lang="en-US" sz="4050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pic>
        <p:nvPicPr>
          <p:cNvPr id="4" name="Shape 103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01562" y="1363053"/>
            <a:ext cx="4497509" cy="36968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4637" y="2178709"/>
            <a:ext cx="322791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214313">
              <a:buFont typeface="Courier New" panose="02070309020205020404" pitchFamily="49" charset="0"/>
              <a:buChar char="o"/>
            </a:pPr>
            <a:r>
              <a:rPr lang="en-US" sz="1650" b="1" dirty="0">
                <a:solidFill>
                  <a:schemeClr val="bg1"/>
                </a:solidFill>
                <a:latin typeface="Montserrat" panose="020B0604020202020204" charset="0"/>
              </a:rPr>
              <a:t>AND: Connects several terms to get fewer results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US" sz="1650" b="1" dirty="0">
              <a:solidFill>
                <a:schemeClr val="bg1"/>
              </a:solidFill>
              <a:latin typeface="Montserrat" panose="020B0604020202020204" charset="0"/>
            </a:endParaRPr>
          </a:p>
          <a:p>
            <a:pPr marL="385763" indent="-214313">
              <a:buFont typeface="Courier New" panose="02070309020205020404" pitchFamily="49" charset="0"/>
              <a:buChar char="o"/>
            </a:pPr>
            <a:r>
              <a:rPr lang="en-US" sz="1650" b="1" dirty="0">
                <a:solidFill>
                  <a:schemeClr val="bg1"/>
                </a:solidFill>
                <a:latin typeface="Montserrat" panose="020B0604020202020204" charset="0"/>
              </a:rPr>
              <a:t>OR: Connects several terms to get more results (either or)</a:t>
            </a:r>
          </a:p>
          <a:p>
            <a:pPr marL="214313" indent="-214313">
              <a:buFont typeface="Courier New" panose="02070309020205020404" pitchFamily="49" charset="0"/>
              <a:buChar char="o"/>
            </a:pPr>
            <a:endParaRPr lang="en-US" sz="1650" b="1" dirty="0">
              <a:solidFill>
                <a:schemeClr val="bg1"/>
              </a:solidFill>
              <a:latin typeface="Montserrat" panose="020B0604020202020204" charset="0"/>
            </a:endParaRPr>
          </a:p>
          <a:p>
            <a:pPr marL="385763" indent="-214313">
              <a:buFont typeface="Courier New" panose="02070309020205020404" pitchFamily="49" charset="0"/>
              <a:buChar char="o"/>
            </a:pPr>
            <a:r>
              <a:rPr lang="en-US" sz="1650" b="1" dirty="0">
                <a:solidFill>
                  <a:schemeClr val="bg1"/>
                </a:solidFill>
                <a:latin typeface="Montserrat" panose="020B0604020202020204" charset="0"/>
              </a:rPr>
              <a:t>NOT: Eliminates a term in the results lists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71968" y="2017076"/>
            <a:ext cx="931943" cy="509501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99133" y="3064535"/>
            <a:ext cx="825236" cy="293841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99133" y="4113946"/>
            <a:ext cx="802429" cy="14474"/>
          </a:xfrm>
          <a:prstGeom prst="straightConnector1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7510" y="141133"/>
            <a:ext cx="322087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100" b="1" dirty="0">
                <a:solidFill>
                  <a:schemeClr val="bg1"/>
                </a:solidFill>
                <a:latin typeface="Montserrat" panose="020B0604020202020204" charset="0"/>
              </a:rPr>
              <a:t>What are they? </a:t>
            </a:r>
          </a:p>
          <a:p>
            <a:r>
              <a:rPr lang="en" sz="2100" b="1" dirty="0">
                <a:solidFill>
                  <a:schemeClr val="bg1"/>
                </a:solidFill>
                <a:latin typeface="Montserrat" panose="020B0604020202020204" charset="0"/>
              </a:rPr>
              <a:t>Terms that tell the database how to connect words and conduct your search</a:t>
            </a:r>
            <a:endParaRPr lang="en-US" sz="2100" b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/>
        </p:nvSpPr>
        <p:spPr>
          <a:xfrm>
            <a:off x="1136475" y="145975"/>
            <a:ext cx="67563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TRUNCATION</a:t>
            </a:r>
            <a:endParaRPr lang="en-US" sz="4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1230225" y="1245672"/>
            <a:ext cx="6568800" cy="3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technique that broadens your search to include various word endings. By adding truncation to your search string, the database will return results that include any ending of your root word.</a:t>
            </a: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use:</a:t>
            </a: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Enter the root of a word and put the truncation symbol (*) at the end</a:t>
            </a: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Example:</a:t>
            </a: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theor* </a:t>
            </a:r>
            <a:r>
              <a:rPr lang="en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lang="en" sz="1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theory, theoretical, theorem, etc.</a:t>
            </a: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/>
        </p:nvSpPr>
        <p:spPr>
          <a:xfrm>
            <a:off x="3186166" y="169816"/>
            <a:ext cx="5590903" cy="127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CONTROLLED VOCABULARY</a:t>
            </a:r>
            <a:endParaRPr lang="en-US" sz="4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186166" y="724381"/>
            <a:ext cx="3000000" cy="3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n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set of terms that databases use to describe and label their information/sources</a:t>
            </a: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•Allows for greater precision in searching</a:t>
            </a: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•Use the Subject Terms (a thesaurus) tab to find what subject term this particular database uses</a:t>
            </a: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097" y="1584960"/>
            <a:ext cx="5009640" cy="33576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/>
        </p:nvSpPr>
        <p:spPr>
          <a:xfrm>
            <a:off x="1437376" y="200580"/>
            <a:ext cx="67563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SEARCH QUOTES</a:t>
            </a:r>
            <a:endParaRPr lang="en-US" sz="4800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1042725" y="1097280"/>
            <a:ext cx="7545602" cy="396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800" b="1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A technique that narrows your search to include only the words within quotation marks and in the order given. </a:t>
            </a:r>
            <a:endParaRPr sz="1800" b="1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lang="en" sz="1800" b="1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" sz="1800" b="1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To use:</a:t>
            </a:r>
            <a:endParaRPr sz="1800" b="1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-US" sz="1800" b="1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Place quotation marks around phrases, concepts, and names with two or more words.</a:t>
            </a:r>
            <a:endParaRPr sz="1800" b="1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sz="1800" b="1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" sz="1800" b="1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Examples:</a:t>
            </a:r>
          </a:p>
          <a:p>
            <a:pPr>
              <a:lnSpc>
                <a:spcPct val="115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“Elizabeth Bennet” or “Charlotte Lucas”</a:t>
            </a:r>
            <a:endParaRPr lang="en-US" sz="1800" b="1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“The Gold Bug”</a:t>
            </a:r>
            <a:endParaRPr lang="en-US" sz="1800" b="1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“Little </a:t>
            </a:r>
            <a:r>
              <a:rPr lang="en-US" sz="1800" b="1" dirty="0" err="1" smtClean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Dorrit</a:t>
            </a:r>
            <a:r>
              <a:rPr lang="en-US" sz="1800" b="1" dirty="0" smtClean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”</a:t>
            </a:r>
            <a:endParaRPr lang="en-US" sz="1800" b="1" dirty="0">
              <a:solidFill>
                <a:schemeClr val="bg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38535612"/>
      </p:ext>
    </p:extLst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785</Words>
  <Application>Microsoft Office PowerPoint</Application>
  <PresentationFormat>On-screen Show (16:9)</PresentationFormat>
  <Paragraphs>113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Courier New</vt:lpstr>
      <vt:lpstr>Montserrat</vt:lpstr>
      <vt:lpstr>Lato</vt:lpstr>
      <vt:lpstr>Focus</vt:lpstr>
      <vt:lpstr>ENGL 4900: CAPSTONE</vt:lpstr>
      <vt:lpstr>HAVE QUESTIONS? CONTACT ME:</vt:lpstr>
      <vt:lpstr>THE BASICS: WHAT TYPES OF SOURCES ARE WE LOOKING FOR?</vt:lpstr>
      <vt:lpstr>SOURCES: WHAT TYPES ARE AVAILABLE</vt:lpstr>
      <vt:lpstr>PowerPoint Presentation</vt:lpstr>
      <vt:lpstr>BOOLEAN OPERATORS</vt:lpstr>
      <vt:lpstr>PowerPoint Presentation</vt:lpstr>
      <vt:lpstr>PowerPoint Presentation</vt:lpstr>
      <vt:lpstr>PowerPoint Presentation</vt:lpstr>
      <vt:lpstr>CITATION TRACKING</vt:lpstr>
      <vt:lpstr>STEPS FOR TRACKING DOWN YOUR ARTICLE</vt:lpstr>
      <vt:lpstr>PowerPoint Presentation</vt:lpstr>
      <vt:lpstr>YOU’VE FOUND ARTICLES…  NOW WHAT SHOULD YOU DO WITH THEM?</vt:lpstr>
      <vt:lpstr>PowerPoint Presentation</vt:lpstr>
      <vt:lpstr>DOCUMENTING YOUR SOURCES</vt:lpstr>
      <vt:lpstr>PowerPoint Presentation</vt:lpstr>
      <vt:lpstr>FINDING BOOKS AND ARTICLES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 1000: Perspectives on Health Care Professions</dc:title>
  <dc:creator>Holmes, Abbie</dc:creator>
  <cp:lastModifiedBy>Holmes, Abbie</cp:lastModifiedBy>
  <cp:revision>13</cp:revision>
  <dcterms:modified xsi:type="dcterms:W3CDTF">2019-01-23T22:46:33Z</dcterms:modified>
</cp:coreProperties>
</file>